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6"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1" r:id="rId15"/>
    <p:sldId id="272" r:id="rId16"/>
    <p:sldId id="270" r:id="rId17"/>
    <p:sldId id="274" r:id="rId18"/>
    <p:sldId id="273" r:id="rId19"/>
    <p:sldId id="26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webPr allowPng="1" organizeInFolders="0" useLongFilenames="0" imgSz="1024x768" encoding="macintosh"/>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757" autoAdjust="0"/>
    <p:restoredTop sz="94660"/>
  </p:normalViewPr>
  <p:slideViewPr>
    <p:cSldViewPr snapToObjects="1">
      <p:cViewPr varScale="1">
        <p:scale>
          <a:sx n="137" d="100"/>
          <a:sy n="137" d="100"/>
        </p:scale>
        <p:origin x="-125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075F28A-72A5-804F-BFDF-39E521706E2C}" type="datetimeFigureOut">
              <a:rPr lang="en-US" smtClean="0"/>
              <a:pPr/>
              <a:t>5/10/10</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075F28A-72A5-804F-BFDF-39E521706E2C}" type="datetimeFigureOut">
              <a:rPr lang="en-US" smtClean="0"/>
              <a:pPr/>
              <a:t>5/10/10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8A523-2DEF-0E47-A6C7-F3211854148F}"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075F28A-72A5-804F-BFDF-39E521706E2C}" type="datetimeFigureOut">
              <a:rPr lang="en-US" smtClean="0"/>
              <a:pPr/>
              <a:t>5/10/10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8A523-2DEF-0E47-A6C7-F3211854148F}"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075F28A-72A5-804F-BFDF-39E521706E2C}" type="datetimeFigureOut">
              <a:rPr lang="en-US" smtClean="0"/>
              <a:pPr/>
              <a:t>5/10/10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8A523-2DEF-0E47-A6C7-F3211854148F}"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075F28A-72A5-804F-BFDF-39E521706E2C}" type="datetimeFigureOut">
              <a:rPr lang="en-US" smtClean="0"/>
              <a:pPr/>
              <a:t>5/10/10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8A523-2DEF-0E47-A6C7-F3211854148F}"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75F28A-72A5-804F-BFDF-39E521706E2C}" type="datetimeFigureOut">
              <a:rPr lang="en-US" smtClean="0"/>
              <a:pPr/>
              <a:t>5/10/10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8A523-2DEF-0E47-A6C7-F3211854148F}"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075F28A-72A5-804F-BFDF-39E521706E2C}" type="datetimeFigureOut">
              <a:rPr lang="en-US" smtClean="0"/>
              <a:pPr/>
              <a:t>5/10/10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8A523-2DEF-0E47-A6C7-F3211854148F}"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075F28A-72A5-804F-BFDF-39E521706E2C}" type="datetimeFigureOut">
              <a:rPr lang="en-US" smtClean="0"/>
              <a:pPr/>
              <a:t>5/10/10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C8A523-2DEF-0E47-A6C7-F3211854148F}" type="slidenum">
              <a:rPr lang="en-US" smtClean="0"/>
              <a:pPr/>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075F28A-72A5-804F-BFDF-39E521706E2C}" type="datetimeFigureOut">
              <a:rPr lang="en-US" smtClean="0"/>
              <a:pPr/>
              <a:t>5/10/10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C8A523-2DEF-0E47-A6C7-F3211854148F}"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75F28A-72A5-804F-BFDF-39E521706E2C}" type="datetimeFigureOut">
              <a:rPr lang="en-US" smtClean="0"/>
              <a:pPr/>
              <a:t>5/10/10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C8A523-2DEF-0E47-A6C7-F321185414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75F28A-72A5-804F-BFDF-39E521706E2C}" type="datetimeFigureOut">
              <a:rPr lang="en-US" smtClean="0"/>
              <a:pPr/>
              <a:t>5/10/10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8A523-2DEF-0E47-A6C7-F3211854148F}" type="slidenum">
              <a:rPr lang="en-US" smtClean="0"/>
              <a:pPr/>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D075F28A-72A5-804F-BFDF-39E521706E2C}" type="datetimeFigureOut">
              <a:rPr lang="en-US" smtClean="0"/>
              <a:pPr/>
              <a:t>5/10/10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8A523-2DEF-0E47-A6C7-F3211854148F}"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4BC8A523-2DEF-0E47-A6C7-F3211854148F}" type="slidenum">
              <a:rPr lang="en-US" smtClean="0"/>
              <a:pPr/>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5F28A-72A5-804F-BFDF-39E521706E2C}" type="datetimeFigureOut">
              <a:rPr lang="en-US" smtClean="0"/>
              <a:pPr/>
              <a:t>5/10/10</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hyperlink" Target="http://en.wikipedia.org/wiki/The_Pentagon" TargetMode="External"/><Relationship Id="rId1" Type="http://schemas.openxmlformats.org/officeDocument/2006/relationships/slideLayout" Target="../slideLayouts/slideLayout2.xml"/><Relationship Id="rId2" Type="http://schemas.openxmlformats.org/officeDocument/2006/relationships/hyperlink" Target="http://www.globalsecurity.org/military/facility/images/pentagon_ikonos_010_01.jpg" TargetMode="External"/><Relationship Id="rId3" Type="http://schemas.openxmlformats.org/officeDocument/2006/relationships/hyperlink" Target="http://resources.newhomesource.com/Images/Homes/Beaze367/large_5923406.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Pentagon</a:t>
            </a:r>
            <a:endParaRPr lang="en-US" dirty="0"/>
          </a:p>
        </p:txBody>
      </p:sp>
      <p:sp>
        <p:nvSpPr>
          <p:cNvPr id="3" name="Subtitle 2"/>
          <p:cNvSpPr>
            <a:spLocks noGrp="1"/>
          </p:cNvSpPr>
          <p:nvPr>
            <p:ph type="subTitle" idx="1"/>
          </p:nvPr>
        </p:nvSpPr>
        <p:spPr/>
        <p:txBody>
          <a:bodyPr/>
          <a:lstStyle/>
          <a:p>
            <a:r>
              <a:rPr lang="en-US" dirty="0" smtClean="0"/>
              <a:t>At 0.10 Percent </a:t>
            </a:r>
          </a:p>
          <a:p>
            <a:pPr>
              <a:buFont typeface="Wingdings" pitchFamily="-109" charset="2"/>
              <a:buChar char="J"/>
            </a:pPr>
            <a:r>
              <a:rPr lang="en-US" dirty="0" err="1" smtClean="0">
                <a:sym typeface="Wingdings"/>
              </a:rPr>
              <a:t></a:t>
            </a:r>
            <a:endParaRPr lang="en-US" dirty="0" smtClean="0">
              <a:sym typeface="Wingding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sp>
        <p:nvSpPr>
          <p:cNvPr id="3" name="Content Placeholder 2"/>
          <p:cNvSpPr>
            <a:spLocks noGrp="1"/>
          </p:cNvSpPr>
          <p:nvPr>
            <p:ph idx="1"/>
          </p:nvPr>
        </p:nvSpPr>
        <p:spPr/>
        <p:txBody>
          <a:bodyPr>
            <a:normAutofit/>
          </a:bodyPr>
          <a:lstStyle/>
          <a:p>
            <a:pPr>
              <a:buNone/>
            </a:pPr>
            <a:r>
              <a:rPr lang="en-US" sz="2400" dirty="0" smtClean="0"/>
              <a:t>Once a relatively public building, although always containing high-security areas, it remained accessible during the war with Vietnam with the largest of a series of demonstrations in October 1967. </a:t>
            </a:r>
          </a:p>
          <a:p>
            <a:pPr>
              <a:buNone/>
            </a:pPr>
            <a:endParaRPr lang="en-US" sz="2400" dirty="0" smtClean="0"/>
          </a:p>
          <a:p>
            <a:pPr>
              <a:buNone/>
            </a:pPr>
            <a:r>
              <a:rPr lang="en-US" sz="2400" dirty="0" smtClean="0"/>
              <a:t>Not long before 9/11, the aging building was undergoing general renovation and, as a general program of increasing physical security. </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a:t>
            </a:r>
            <a:endParaRPr lang="en-US" dirty="0"/>
          </a:p>
        </p:txBody>
      </p:sp>
      <p:sp>
        <p:nvSpPr>
          <p:cNvPr id="3" name="Content Placeholder 2"/>
          <p:cNvSpPr>
            <a:spLocks noGrp="1"/>
          </p:cNvSpPr>
          <p:nvPr>
            <p:ph idx="1"/>
          </p:nvPr>
        </p:nvSpPr>
        <p:spPr/>
        <p:txBody>
          <a:bodyPr>
            <a:normAutofit fontScale="92500"/>
          </a:bodyPr>
          <a:lstStyle/>
          <a:p>
            <a:pPr>
              <a:buNone/>
            </a:pPr>
            <a:r>
              <a:rPr lang="en-US" sz="2400" dirty="0" smtClean="0"/>
              <a:t>This included structural reinforcements and blast-resistant windows, with the renovations being done to one side of the Pentagon at a time. </a:t>
            </a:r>
          </a:p>
          <a:p>
            <a:pPr>
              <a:buNone/>
            </a:pPr>
            <a:r>
              <a:rPr lang="en-US" sz="2400" dirty="0" smtClean="0"/>
              <a:t>When American Airlines Flight 77 hit the building, it hit the area that was just finishing the renovation, and was not fully occupied.</a:t>
            </a:r>
          </a:p>
          <a:p>
            <a:pPr>
              <a:buNone/>
            </a:pPr>
            <a:r>
              <a:rPr lang="en-US" sz="2400" dirty="0" smtClean="0"/>
              <a:t>Since 9/11, there is immensely more security on the grounds. In addition to conventional gates, power-operated barriers can be raised from the road surface to restrain a vehicle</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a:t>
            </a:r>
            <a:endParaRPr lang="en-US" dirty="0"/>
          </a:p>
        </p:txBody>
      </p:sp>
      <p:pic>
        <p:nvPicPr>
          <p:cNvPr id="4" name="Picture 3" descr="bloc_flvplayer_iframe166568.html.png"/>
          <p:cNvPicPr>
            <a:picLocks noChangeAspect="1"/>
          </p:cNvPicPr>
          <p:nvPr/>
        </p:nvPicPr>
        <p:blipFill>
          <a:blip r:embed="rId2"/>
          <a:stretch>
            <a:fillRect/>
          </a:stretch>
        </p:blipFill>
        <p:spPr>
          <a:xfrm>
            <a:off x="4419600" y="1981200"/>
            <a:ext cx="3200400" cy="3200400"/>
          </a:xfrm>
          <a:prstGeom prst="rect">
            <a:avLst/>
          </a:prstGeom>
        </p:spPr>
      </p:pic>
      <p:sp>
        <p:nvSpPr>
          <p:cNvPr id="6" name="TextBox 5"/>
          <p:cNvSpPr txBox="1"/>
          <p:nvPr/>
        </p:nvSpPr>
        <p:spPr>
          <a:xfrm>
            <a:off x="990600" y="2209800"/>
            <a:ext cx="3048000" cy="2585323"/>
          </a:xfrm>
          <a:prstGeom prst="rect">
            <a:avLst/>
          </a:prstGeom>
          <a:noFill/>
        </p:spPr>
        <p:txBody>
          <a:bodyPr wrap="square" rtlCol="0">
            <a:spAutoFit/>
          </a:bodyPr>
          <a:lstStyle/>
          <a:p>
            <a:pPr algn="just"/>
            <a:r>
              <a:rPr lang="en-US" dirty="0" smtClean="0"/>
              <a:t>As you can see, this is the top view of the Pentagon, which is being compared to different large structures. The Pentagon consists of 5 rings, which are named A, B, C, D and E. One side of the Pentagon is exactly 921 feet long.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a:t>
            </a:r>
            <a:endParaRPr lang="en-US" dirty="0"/>
          </a:p>
        </p:txBody>
      </p:sp>
      <p:sp>
        <p:nvSpPr>
          <p:cNvPr id="3" name="Content Placeholder 2"/>
          <p:cNvSpPr>
            <a:spLocks noGrp="1"/>
          </p:cNvSpPr>
          <p:nvPr>
            <p:ph idx="1"/>
          </p:nvPr>
        </p:nvSpPr>
        <p:spPr>
          <a:xfrm>
            <a:off x="685801" y="2209800"/>
            <a:ext cx="2971800" cy="3657600"/>
          </a:xfrm>
        </p:spPr>
        <p:txBody>
          <a:bodyPr/>
          <a:lstStyle/>
          <a:p>
            <a:pPr algn="just"/>
            <a:r>
              <a:rPr lang="en-US" dirty="0" smtClean="0"/>
              <a:t>This is a 3d picture of the Pentagon The distance between each ring is 17.5 feet, and the distance across is around 1345 feet. </a:t>
            </a:r>
            <a:endParaRPr lang="en-US" dirty="0"/>
          </a:p>
        </p:txBody>
      </p:sp>
      <p:pic>
        <p:nvPicPr>
          <p:cNvPr id="4" name="Picture 3" descr="WG.jpg"/>
          <p:cNvPicPr>
            <a:picLocks noChangeAspect="1"/>
          </p:cNvPicPr>
          <p:nvPr/>
        </p:nvPicPr>
        <p:blipFill>
          <a:blip r:embed="rId2"/>
          <a:stretch>
            <a:fillRect/>
          </a:stretch>
        </p:blipFill>
        <p:spPr>
          <a:xfrm>
            <a:off x="3657601" y="2819400"/>
            <a:ext cx="5080000" cy="28067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Factor</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Scale Factor </a:t>
            </a:r>
            <a:endParaRPr lang="en-US" b="1" u="sng" dirty="0" smtClean="0"/>
          </a:p>
          <a:p>
            <a:r>
              <a:rPr lang="en-US" sz="1800" dirty="0" smtClean="0"/>
              <a:t>Map scales may be expressed in words (a lexical scale), as a ratio, or as a fraction. </a:t>
            </a:r>
          </a:p>
          <a:p>
            <a:r>
              <a:rPr lang="en-US" sz="1800" dirty="0" smtClean="0"/>
              <a:t>Examples </a:t>
            </a:r>
            <a:r>
              <a:rPr lang="en-US" sz="1800" dirty="0" err="1" smtClean="0"/>
              <a:t>are:'one</a:t>
            </a:r>
            <a:r>
              <a:rPr lang="en-US" sz="1800" dirty="0" smtClean="0"/>
              <a:t> </a:t>
            </a:r>
            <a:r>
              <a:rPr lang="en-US" sz="1800" dirty="0" err="1" smtClean="0"/>
              <a:t>centimetre</a:t>
            </a:r>
            <a:r>
              <a:rPr lang="en-US" sz="1800" dirty="0" smtClean="0"/>
              <a:t> to one hundred </a:t>
            </a:r>
            <a:r>
              <a:rPr lang="en-US" sz="1800" dirty="0" err="1" smtClean="0"/>
              <a:t>metres</a:t>
            </a:r>
            <a:r>
              <a:rPr lang="en-US" sz="1800" dirty="0" smtClean="0"/>
              <a:t>'  </a:t>
            </a:r>
          </a:p>
          <a:p>
            <a:r>
              <a:rPr lang="en-US" sz="1800" dirty="0" smtClean="0"/>
              <a:t>  or    1:10,000   or    1/10,000'one inch to one mile'    or    1:63,360    or    1/63,360’</a:t>
            </a:r>
          </a:p>
          <a:p>
            <a:r>
              <a:rPr lang="en-US" sz="1800" dirty="0" smtClean="0"/>
              <a:t>one </a:t>
            </a:r>
            <a:r>
              <a:rPr lang="en-US" sz="1800" dirty="0" err="1" smtClean="0"/>
              <a:t>centimetre</a:t>
            </a:r>
            <a:r>
              <a:rPr lang="en-US" sz="1800" dirty="0" smtClean="0"/>
              <a:t> to one thousand </a:t>
            </a:r>
            <a:r>
              <a:rPr lang="en-US" sz="1800" dirty="0" err="1" smtClean="0"/>
              <a:t>kilometres</a:t>
            </a:r>
            <a:r>
              <a:rPr lang="en-US" sz="1800" dirty="0" smtClean="0"/>
              <a:t>'   or   1:100,000,000   </a:t>
            </a:r>
          </a:p>
          <a:p>
            <a:r>
              <a:rPr lang="en-US" sz="1800" dirty="0" smtClean="0"/>
              <a:t> or    1/100,000,000.  (The ratio would usually be abbreviated to 1:100M).</a:t>
            </a:r>
            <a:r>
              <a:rPr lang="en-US" sz="1800" b="1" u="sng" dirty="0" smtClean="0"/>
              <a:t> </a:t>
            </a:r>
            <a:endParaRPr 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Factor</a:t>
            </a:r>
            <a:endParaRPr lang="en-US" dirty="0"/>
          </a:p>
        </p:txBody>
      </p:sp>
      <p:sp>
        <p:nvSpPr>
          <p:cNvPr id="3" name="Content Placeholder 2"/>
          <p:cNvSpPr>
            <a:spLocks noGrp="1"/>
          </p:cNvSpPr>
          <p:nvPr>
            <p:ph idx="1"/>
          </p:nvPr>
        </p:nvSpPr>
        <p:spPr/>
        <p:txBody>
          <a:bodyPr/>
          <a:lstStyle/>
          <a:p>
            <a:r>
              <a:rPr lang="en-US" dirty="0" smtClean="0"/>
              <a:t>How do you draw a scale drawing?</a:t>
            </a:r>
          </a:p>
          <a:p>
            <a:pPr>
              <a:buNone/>
            </a:pPr>
            <a:r>
              <a:rPr lang="en-US" dirty="0" smtClean="0"/>
              <a:t>Drawn Length = AL/SF</a:t>
            </a:r>
          </a:p>
          <a:p>
            <a:pPr>
              <a:buNone/>
            </a:pPr>
            <a:r>
              <a:rPr lang="en-US" dirty="0" smtClean="0"/>
              <a:t>AL=921</a:t>
            </a:r>
          </a:p>
          <a:p>
            <a:pPr>
              <a:buNone/>
            </a:pPr>
            <a:r>
              <a:rPr lang="en-US" dirty="0" smtClean="0"/>
              <a:t>SF=1:1000</a:t>
            </a:r>
          </a:p>
          <a:p>
            <a:pPr>
              <a:buNone/>
            </a:pPr>
            <a:r>
              <a:rPr lang="en-US" dirty="0" smtClean="0"/>
              <a:t>DL=921/1000</a:t>
            </a:r>
          </a:p>
          <a:p>
            <a:pPr>
              <a:buNone/>
            </a:pPr>
            <a:r>
              <a:rPr lang="en-US" dirty="0" smtClean="0"/>
              <a:t>DL=0.921</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 </a:t>
            </a:r>
            <a:endParaRPr lang="en-US" dirty="0"/>
          </a:p>
        </p:txBody>
      </p:sp>
      <p:sp>
        <p:nvSpPr>
          <p:cNvPr id="3" name="Content Placeholder 2"/>
          <p:cNvSpPr>
            <a:spLocks noGrp="1"/>
          </p:cNvSpPr>
          <p:nvPr>
            <p:ph idx="1"/>
          </p:nvPr>
        </p:nvSpPr>
        <p:spPr/>
        <p:txBody>
          <a:bodyPr/>
          <a:lstStyle/>
          <a:p>
            <a:r>
              <a:rPr lang="en-US" dirty="0" smtClean="0"/>
              <a:t>This is the Scale we are using</a:t>
            </a:r>
          </a:p>
          <a:p>
            <a:r>
              <a:rPr lang="en-US" dirty="0" smtClean="0"/>
              <a:t>1:1000</a:t>
            </a:r>
          </a:p>
          <a:p>
            <a:pPr>
              <a:buNone/>
            </a:pPr>
            <a:r>
              <a:rPr lang="en-US" dirty="0" smtClean="0"/>
              <a:t>So, the Length of one side is 921 feet, which is 284 meters, (</a:t>
            </a:r>
            <a:r>
              <a:rPr lang="en-US" smtClean="0"/>
              <a:t>divide 3.) </a:t>
            </a:r>
            <a:r>
              <a:rPr lang="en-US" dirty="0" smtClean="0"/>
              <a:t>in our scale, that equals to 28.4 cm.</a:t>
            </a:r>
          </a:p>
          <a:p>
            <a:pPr>
              <a:buNone/>
            </a:pPr>
            <a:r>
              <a:rPr lang="en-US" dirty="0" smtClean="0"/>
              <a:t>Formula= AL/SF</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Scale: 1:1000</a:t>
            </a:r>
          </a:p>
          <a:p>
            <a:r>
              <a:rPr lang="en-US" dirty="0" smtClean="0"/>
              <a:t>Distance Between Rings</a:t>
            </a:r>
          </a:p>
          <a:p>
            <a:r>
              <a:rPr lang="en-US" dirty="0" smtClean="0"/>
              <a:t>AL= 17.5 Feet</a:t>
            </a:r>
          </a:p>
          <a:p>
            <a:r>
              <a:rPr lang="en-US" dirty="0" smtClean="0"/>
              <a:t>DL= (17.5*2.5)</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Bearings Story</a:t>
            </a:r>
            <a:endParaRPr lang="en-US" dirty="0"/>
          </a:p>
        </p:txBody>
      </p:sp>
      <p:sp>
        <p:nvSpPr>
          <p:cNvPr id="3" name="Content Placeholder 2"/>
          <p:cNvSpPr>
            <a:spLocks noGrp="1"/>
          </p:cNvSpPr>
          <p:nvPr>
            <p:ph idx="1"/>
          </p:nvPr>
        </p:nvSpPr>
        <p:spPr/>
        <p:txBody>
          <a:bodyPr/>
          <a:lstStyle/>
          <a:p>
            <a:pPr>
              <a:buNone/>
            </a:pPr>
            <a:r>
              <a:rPr lang="en-US" dirty="0" smtClean="0"/>
              <a:t>Bearings are three digit numbers that tell the air direction from a place to the other.</a:t>
            </a:r>
          </a:p>
          <a:p>
            <a:pPr>
              <a:buNone/>
            </a:pPr>
            <a:r>
              <a:rPr lang="en-US" dirty="0" smtClean="0"/>
              <a:t>E.g.</a:t>
            </a:r>
          </a:p>
          <a:p>
            <a:pPr>
              <a:buNone/>
            </a:pPr>
            <a:r>
              <a:rPr lang="en-US" dirty="0" smtClean="0"/>
              <a:t>034</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lstStyle/>
          <a:p>
            <a:r>
              <a:rPr lang="en-US" dirty="0" smtClean="0">
                <a:hlinkClick r:id="rId2"/>
              </a:rPr>
              <a:t>http://www.globalsecurity.org/military/facility/images/pentagon_ikonos_010_01.jpg</a:t>
            </a:r>
            <a:endParaRPr lang="en-US" dirty="0" smtClean="0"/>
          </a:p>
          <a:p>
            <a:r>
              <a:rPr lang="en-US" dirty="0" smtClean="0">
                <a:hlinkClick r:id="rId3"/>
              </a:rPr>
              <a:t>http://resources.newhomesource.com/Images/Homes/Beaze367/large_5923406.jpg</a:t>
            </a:r>
            <a:endParaRPr lang="en-US" dirty="0" smtClean="0"/>
          </a:p>
          <a:p>
            <a:r>
              <a:rPr lang="en-US" dirty="0" smtClean="0">
                <a:hlinkClick r:id="rId4"/>
              </a:rPr>
              <a:t>http://en.wikipedia.org/wiki/The_Pentagon</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2400" dirty="0" smtClean="0">
                <a:latin typeface="Abadi MT Condensed Extra Bold"/>
                <a:cs typeface="Abadi MT Condensed Extra Bold"/>
              </a:rPr>
              <a:t>Grade 7’s topic is distance and direction. We have been told to make a scale model of anything you would like. </a:t>
            </a:r>
          </a:p>
          <a:p>
            <a:pPr>
              <a:buNone/>
            </a:pPr>
            <a:endParaRPr lang="en-US" sz="2400" dirty="0" smtClean="0">
              <a:latin typeface="Abadi MT Condensed Extra Bold"/>
              <a:cs typeface="Abadi MT Condensed Extra Bold"/>
            </a:endParaRPr>
          </a:p>
          <a:p>
            <a:pPr>
              <a:buNone/>
            </a:pPr>
            <a:r>
              <a:rPr lang="en-US" sz="2400" dirty="0" smtClean="0">
                <a:latin typeface="Abadi MT Condensed Extra Bold"/>
                <a:cs typeface="Abadi MT Condensed Extra Bold"/>
              </a:rPr>
              <a:t>What do I need to do?</a:t>
            </a:r>
          </a:p>
          <a:p>
            <a:r>
              <a:rPr lang="en-US" sz="2400" dirty="0" smtClean="0">
                <a:latin typeface="Abadi MT Condensed Extra Bold"/>
                <a:cs typeface="Abadi MT Condensed Extra Bold"/>
              </a:rPr>
              <a:t>Make an accurate scale model of the Pentagon.</a:t>
            </a:r>
          </a:p>
          <a:p>
            <a:r>
              <a:rPr lang="en-US" sz="2400" dirty="0" smtClean="0">
                <a:latin typeface="Abadi MT Condensed Extra Bold"/>
                <a:cs typeface="Abadi MT Condensed Extra Bold"/>
              </a:rPr>
              <a:t>Have bearings and directions to it from at least 5 other places.</a:t>
            </a:r>
          </a:p>
          <a:p>
            <a:r>
              <a:rPr lang="en-US" sz="2400" dirty="0" smtClean="0">
                <a:latin typeface="Abadi MT Condensed Extra Bold"/>
                <a:cs typeface="Abadi MT Condensed Extra Bold"/>
              </a:rPr>
              <a:t>Make a PowerPoint. (what I am doing now)</a:t>
            </a:r>
            <a:endParaRPr lang="en-US" sz="2400" dirty="0">
              <a:latin typeface="Abadi MT Condensed Extra Bold"/>
              <a:cs typeface="Abadi MT Condensed Extra Bo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of Task</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sz="2400" dirty="0" smtClean="0">
                <a:latin typeface="Abadi MT Condensed Extra Bold"/>
                <a:cs typeface="Abadi MT Condensed Extra Bold"/>
              </a:rPr>
              <a:t>Now, how will I do all of these things?</a:t>
            </a:r>
          </a:p>
          <a:p>
            <a:pPr>
              <a:buNone/>
            </a:pPr>
            <a:endParaRPr lang="en-US" sz="2000" dirty="0" smtClean="0">
              <a:latin typeface="Abadi MT Condensed Extra Bold"/>
              <a:cs typeface="Abadi MT Condensed Extra Bold"/>
            </a:endParaRPr>
          </a:p>
          <a:p>
            <a:pPr>
              <a:buNone/>
            </a:pPr>
            <a:r>
              <a:rPr lang="en-US" sz="2400" dirty="0" smtClean="0">
                <a:latin typeface="Abadi MT Condensed Extra Bold"/>
                <a:cs typeface="Abadi MT Condensed Extra Bold"/>
              </a:rPr>
              <a:t>Make an accurate scale model, this includes:</a:t>
            </a:r>
          </a:p>
          <a:p>
            <a:r>
              <a:rPr lang="en-US" sz="2000" dirty="0" smtClean="0">
                <a:latin typeface="Abadi MT Condensed Extra Bold"/>
                <a:cs typeface="Abadi MT Condensed Extra Bold"/>
              </a:rPr>
              <a:t>Finding the actual Size:</a:t>
            </a:r>
          </a:p>
          <a:p>
            <a:pPr>
              <a:buNone/>
            </a:pPr>
            <a:endParaRPr lang="en-US" sz="2000" dirty="0" smtClean="0">
              <a:latin typeface="Abadi MT Condensed Extra Bold"/>
              <a:cs typeface="Abadi MT Condensed Extra Bold"/>
            </a:endParaRPr>
          </a:p>
          <a:p>
            <a:pPr>
              <a:buNone/>
            </a:pPr>
            <a:r>
              <a:rPr lang="en-US" sz="2000" dirty="0" smtClean="0">
                <a:latin typeface="Abadi MT Condensed Extra Bold"/>
                <a:cs typeface="Abadi MT Condensed Extra Bold"/>
              </a:rPr>
              <a:t>Go on the internet and type in, Pentagon. </a:t>
            </a:r>
          </a:p>
          <a:p>
            <a:endParaRPr lang="en-US" sz="2000" dirty="0" smtClean="0">
              <a:latin typeface="Abadi MT Condensed Extra Bold"/>
              <a:cs typeface="Abadi MT Condensed Extra Bold"/>
            </a:endParaRPr>
          </a:p>
          <a:p>
            <a:r>
              <a:rPr lang="en-US" sz="2000" dirty="0" smtClean="0">
                <a:latin typeface="Abadi MT Condensed Extra Bold"/>
                <a:cs typeface="Abadi MT Condensed Extra Bold"/>
              </a:rPr>
              <a:t>Getting a scale:</a:t>
            </a:r>
          </a:p>
          <a:p>
            <a:pPr>
              <a:buNone/>
            </a:pPr>
            <a:endParaRPr lang="en-US" sz="2000" dirty="0" smtClean="0">
              <a:latin typeface="Abadi MT Condensed Extra Bold"/>
              <a:cs typeface="Abadi MT Condensed Extra Bold"/>
            </a:endParaRPr>
          </a:p>
          <a:p>
            <a:pPr>
              <a:buNone/>
            </a:pPr>
            <a:r>
              <a:rPr lang="en-US" sz="2000" dirty="0" smtClean="0">
                <a:latin typeface="Abadi MT Condensed Extra Bold"/>
                <a:cs typeface="Abadi MT Condensed Extra Bold"/>
              </a:rPr>
              <a:t>What type of scale do you think should be appropriate for people at your level. The pentagon is a huge building, if the scale is 1:100, it would be as big as the classroom. Be as realistic as possible.</a:t>
            </a:r>
          </a:p>
          <a:p>
            <a:pPr>
              <a:buNone/>
            </a:pPr>
            <a:endParaRPr lang="en-US" sz="2000" dirty="0" smtClean="0">
              <a:latin typeface="Abadi MT Condensed Extra Bold"/>
              <a:cs typeface="Abadi MT Condensed Extra Bold"/>
            </a:endParaRPr>
          </a:p>
          <a:p>
            <a:pPr>
              <a:buNone/>
            </a:pPr>
            <a:endParaRPr lang="en-US" sz="2000" dirty="0" smtClean="0">
              <a:latin typeface="Abadi MT Condensed Extra Bold"/>
              <a:cs typeface="Abadi MT Condensed Extra Bold"/>
            </a:endParaRPr>
          </a:p>
          <a:p>
            <a:pPr>
              <a:buNone/>
            </a:pP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of Task</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sz="2400" dirty="0" smtClean="0">
                <a:latin typeface="Abadi MT Condensed Extra Bold"/>
                <a:cs typeface="Abadi MT Condensed Extra Bold"/>
              </a:rPr>
              <a:t>How can I find the bearings from 5 different places?</a:t>
            </a:r>
          </a:p>
          <a:p>
            <a:pPr>
              <a:buNone/>
            </a:pPr>
            <a:endParaRPr lang="en-US" sz="2000" dirty="0" smtClean="0">
              <a:latin typeface="Abadi MT Condensed Extra Bold"/>
              <a:cs typeface="Abadi MT Condensed Extra Bold"/>
            </a:endParaRPr>
          </a:p>
          <a:p>
            <a:r>
              <a:rPr lang="en-US" sz="2000" dirty="0" smtClean="0">
                <a:latin typeface="Abadi MT Condensed Extra Bold"/>
                <a:cs typeface="Abadi MT Condensed Extra Bold"/>
              </a:rPr>
              <a:t>Find out where the pentagon is and choose 5 prominent places, which are not too far away from the actual building.</a:t>
            </a:r>
          </a:p>
          <a:p>
            <a:endParaRPr lang="en-US" sz="2000" dirty="0" smtClean="0">
              <a:latin typeface="Abadi MT Condensed Extra Bold"/>
              <a:cs typeface="Abadi MT Condensed Extra Bold"/>
            </a:endParaRPr>
          </a:p>
          <a:p>
            <a:r>
              <a:rPr lang="en-US" sz="2000" dirty="0" smtClean="0">
                <a:latin typeface="Abadi MT Condensed Extra Bold"/>
                <a:cs typeface="Abadi MT Condensed Extra Bold"/>
              </a:rPr>
              <a:t>Go on onto Google maps and type in “Pentagon, Virginia”. Print out this sheet and use a protractor to find bearings and directions to five different places. </a:t>
            </a:r>
          </a:p>
          <a:p>
            <a:endParaRPr lang="en-US" sz="2000" dirty="0" smtClean="0">
              <a:latin typeface="Abadi MT Condensed Extra Bold"/>
              <a:cs typeface="Abadi MT Condensed Extra Bold"/>
            </a:endParaRPr>
          </a:p>
          <a:p>
            <a:r>
              <a:rPr lang="en-US" sz="2000" dirty="0" smtClean="0">
                <a:latin typeface="Abadi MT Condensed Extra Bold"/>
                <a:cs typeface="Abadi MT Condensed Extra Bold"/>
              </a:rPr>
              <a:t>Then write why you chose these places.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Pentagon (Brief History and Information)</a:t>
            </a:r>
            <a:endParaRPr lang="en-US" dirty="0"/>
          </a:p>
        </p:txBody>
      </p:sp>
      <p:sp>
        <p:nvSpPr>
          <p:cNvPr id="3" name="Content Placeholder 2"/>
          <p:cNvSpPr>
            <a:spLocks noGrp="1"/>
          </p:cNvSpPr>
          <p:nvPr>
            <p:ph idx="1"/>
          </p:nvPr>
        </p:nvSpPr>
        <p:spPr/>
        <p:txBody>
          <a:bodyPr>
            <a:normAutofit/>
          </a:bodyPr>
          <a:lstStyle/>
          <a:p>
            <a:pPr algn="just">
              <a:buNone/>
            </a:pPr>
            <a:r>
              <a:rPr lang="en-US" sz="2400" dirty="0" smtClean="0"/>
              <a:t>The pentagon is the head of the United States Department of Defense. Designed by the American architect George Bergstrom, and built by Philadelphia, Pennsylvania, general contractor John </a:t>
            </a:r>
            <a:r>
              <a:rPr lang="en-US" sz="2400" dirty="0" err="1" smtClean="0"/>
              <a:t>McShain</a:t>
            </a:r>
            <a:r>
              <a:rPr lang="en-US" sz="2400" dirty="0" smtClean="0"/>
              <a:t>, the building was started on January 15, 1943, after ground was broken for construction on September 11, 1941.</a:t>
            </a:r>
          </a:p>
          <a:p>
            <a:pPr algn="just">
              <a:buNone/>
            </a:pPr>
            <a:r>
              <a:rPr lang="en-US" sz="2400" dirty="0" smtClean="0"/>
              <a:t> General </a:t>
            </a:r>
            <a:r>
              <a:rPr lang="en-US" sz="2400" dirty="0" err="1" smtClean="0"/>
              <a:t>Brehon</a:t>
            </a:r>
            <a:r>
              <a:rPr lang="en-US" sz="2400" dirty="0" smtClean="0"/>
              <a:t> Somervell provided the major motive power behind the project”; Colonel Leslie Groves was responsible for overseeing the project for the Army.</a:t>
            </a:r>
          </a:p>
          <a:p>
            <a:pPr>
              <a:buNone/>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Pentagon (Brief History and Information)</a:t>
            </a:r>
            <a:endParaRPr lang="en-US" dirty="0"/>
          </a:p>
        </p:txBody>
      </p:sp>
      <p:sp>
        <p:nvSpPr>
          <p:cNvPr id="3" name="Content Placeholder 2"/>
          <p:cNvSpPr>
            <a:spLocks noGrp="1"/>
          </p:cNvSpPr>
          <p:nvPr>
            <p:ph idx="1"/>
          </p:nvPr>
        </p:nvSpPr>
        <p:spPr/>
        <p:txBody>
          <a:bodyPr/>
          <a:lstStyle/>
          <a:p>
            <a:pPr>
              <a:buNone/>
            </a:pPr>
            <a:r>
              <a:rPr lang="en-US" dirty="0" smtClean="0"/>
              <a:t>The pentagon was built as a base in World War 2. It was very small at first and was called the Munitions Building.  </a:t>
            </a:r>
          </a:p>
          <a:p>
            <a:pPr>
              <a:buNone/>
            </a:pPr>
            <a:r>
              <a:rPr lang="en-US" dirty="0" smtClean="0"/>
              <a:t>Even then, it was for the Defense of United States. Soon later, more things began to spring up, so they decided to build a huge building for the Defense, this building was the Pentagon.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11</a:t>
            </a:r>
            <a:endParaRPr lang="en-US" dirty="0"/>
          </a:p>
        </p:txBody>
      </p:sp>
      <p:sp>
        <p:nvSpPr>
          <p:cNvPr id="3" name="Content Placeholder 2"/>
          <p:cNvSpPr>
            <a:spLocks noGrp="1"/>
          </p:cNvSpPr>
          <p:nvPr>
            <p:ph idx="1"/>
          </p:nvPr>
        </p:nvSpPr>
        <p:spPr/>
        <p:txBody>
          <a:bodyPr>
            <a:normAutofit fontScale="92500"/>
          </a:bodyPr>
          <a:lstStyle/>
          <a:p>
            <a:pPr algn="just">
              <a:buNone/>
            </a:pPr>
            <a:r>
              <a:rPr lang="en-US" sz="2400" dirty="0" smtClean="0"/>
              <a:t>A lot of people think that only the World Trade Center in New York was effected by the terrorist attacks, but it was not. </a:t>
            </a:r>
          </a:p>
          <a:p>
            <a:pPr algn="just">
              <a:buNone/>
            </a:pPr>
            <a:endParaRPr lang="en-US" sz="2400" dirty="0" smtClean="0"/>
          </a:p>
          <a:p>
            <a:pPr algn="just">
              <a:buNone/>
            </a:pPr>
            <a:r>
              <a:rPr lang="en-US" sz="2400" dirty="0" smtClean="0"/>
              <a:t>The terrorists were also planning on hijacking a plane that was to go to the capital in Washington D.C. After hijacking the plane, something went wrong, the plane flew forty minutes east then it had to, and crashed into the newly renovated side of the Pentagon. 189 people died in all, 125 from the building, and all 64 in on the Boeing 770. </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11</a:t>
            </a:r>
            <a:endParaRPr lang="en-US" dirty="0"/>
          </a:p>
        </p:txBody>
      </p:sp>
      <p:sp>
        <p:nvSpPr>
          <p:cNvPr id="3" name="Content Placeholder 2"/>
          <p:cNvSpPr>
            <a:spLocks noGrp="1"/>
          </p:cNvSpPr>
          <p:nvPr>
            <p:ph idx="1"/>
          </p:nvPr>
        </p:nvSpPr>
        <p:spPr/>
        <p:txBody>
          <a:bodyPr>
            <a:normAutofit lnSpcReduction="10000"/>
          </a:bodyPr>
          <a:lstStyle/>
          <a:p>
            <a:pPr algn="just">
              <a:buNone/>
            </a:pPr>
            <a:r>
              <a:rPr lang="en-US" sz="2400" dirty="0" smtClean="0"/>
              <a:t>It was the only area of the Pentagon with a sprinkler system, and it had been reconstructed with a web of steel columns and bars to withstand bomb blasts. </a:t>
            </a:r>
          </a:p>
          <a:p>
            <a:pPr algn="just">
              <a:buNone/>
            </a:pPr>
            <a:endParaRPr lang="en-US" sz="2400" dirty="0" smtClean="0"/>
          </a:p>
          <a:p>
            <a:pPr algn="just">
              <a:buNone/>
            </a:pPr>
            <a:r>
              <a:rPr lang="en-US" sz="2400" dirty="0" smtClean="0"/>
              <a:t>The steel reinforcement, bolted together to form a continuous structure through all of the Pentagon's five floors, kept that section of the building from collapsing for 30 minutes—enough time for hundreds of people to crawl out to safety.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11</a:t>
            </a:r>
            <a:endParaRPr lang="en-US" dirty="0"/>
          </a:p>
        </p:txBody>
      </p:sp>
      <p:sp>
        <p:nvSpPr>
          <p:cNvPr id="3" name="Content Placeholder 2"/>
          <p:cNvSpPr>
            <a:spLocks noGrp="1"/>
          </p:cNvSpPr>
          <p:nvPr>
            <p:ph idx="1"/>
          </p:nvPr>
        </p:nvSpPr>
        <p:spPr/>
        <p:txBody>
          <a:bodyPr/>
          <a:lstStyle/>
          <a:p>
            <a:pPr algn="just">
              <a:buNone/>
            </a:pPr>
            <a:r>
              <a:rPr lang="en-US" sz="2800" dirty="0" smtClean="0"/>
              <a:t>The area struck by the plane also had blast-resistant windows—2 inches thick and 2,500 pounds each—that stayed intact during the crash and fire.</a:t>
            </a:r>
          </a:p>
          <a:p>
            <a:pPr algn="just">
              <a:buNone/>
            </a:pPr>
            <a:endParaRPr lang="en-US" sz="2800" dirty="0" smtClean="0"/>
          </a:p>
          <a:p>
            <a:pPr algn="just">
              <a:buNone/>
            </a:pPr>
            <a:r>
              <a:rPr lang="en-US" sz="2800" dirty="0" smtClean="0"/>
              <a:t> It had fire doors that opened automatically and newly built exits that allowed people to get out</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119</TotalTime>
  <Words>1158</Words>
  <Application>Microsoft Macintosh PowerPoint</Application>
  <PresentationFormat>On-screen Show (4:3)</PresentationFormat>
  <Paragraphs>93</Paragraphs>
  <Slides>19</Slides>
  <Notes>0</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Folio</vt:lpstr>
      <vt:lpstr>The Pentagon</vt:lpstr>
      <vt:lpstr>Task</vt:lpstr>
      <vt:lpstr>Planning of Task</vt:lpstr>
      <vt:lpstr>Planning of Task</vt:lpstr>
      <vt:lpstr>The Pentagon (Brief History and Information)</vt:lpstr>
      <vt:lpstr>The Pentagon (Brief History and Information)</vt:lpstr>
      <vt:lpstr>September 11</vt:lpstr>
      <vt:lpstr>September 11</vt:lpstr>
      <vt:lpstr>September 11</vt:lpstr>
      <vt:lpstr>Security</vt:lpstr>
      <vt:lpstr>Security</vt:lpstr>
      <vt:lpstr>Design</vt:lpstr>
      <vt:lpstr>Design</vt:lpstr>
      <vt:lpstr>Scale Factor</vt:lpstr>
      <vt:lpstr>Scale Factor</vt:lpstr>
      <vt:lpstr>Scale </vt:lpstr>
      <vt:lpstr>Calculations</vt:lpstr>
      <vt:lpstr>Bearings Story</vt:lpstr>
      <vt:lpstr>Bibliography</vt:lpstr>
    </vt:vector>
  </TitlesOfParts>
  <Company>MORGAN STANLEY</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NARESH NAIK</dc:creator>
  <cp:keywords/>
  <cp:lastModifiedBy>NARESH NAIK</cp:lastModifiedBy>
  <cp:revision>3</cp:revision>
  <cp:lastPrinted>2010-05-10T12:36:41Z</cp:lastPrinted>
  <dcterms:created xsi:type="dcterms:W3CDTF">2010-05-10T12:19:08Z</dcterms:created>
  <dcterms:modified xsi:type="dcterms:W3CDTF">2010-05-10T12:41:09Z</dcterms:modified>
</cp:coreProperties>
</file>